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91" d="100"/>
          <a:sy n="91" d="100"/>
        </p:scale>
        <p:origin x="32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2A51EA-DE33-4D6F-B7C1-E7C04689261A}"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B65D6CFE-DE72-4D5D-9B34-98C837471C99}">
      <dgm:prSet phldrT="[Text]"/>
      <dgm:spPr>
        <a:solidFill>
          <a:schemeClr val="accent4"/>
        </a:solidFill>
      </dgm:spPr>
      <dgm:t>
        <a:bodyPr/>
        <a:lstStyle/>
        <a:p>
          <a:pPr>
            <a:buNone/>
          </a:pPr>
          <a:r>
            <a:rPr lang="en-IN" b="1" dirty="0"/>
            <a:t>multilingual visualization</a:t>
          </a:r>
          <a:endParaRPr lang="en-IN" dirty="0"/>
        </a:p>
      </dgm:t>
    </dgm:pt>
    <dgm:pt modelId="{01FE4F67-6B65-4DF7-8EAC-D894B925F699}" type="parTrans" cxnId="{9161BD86-50F1-439D-91D3-FDD011C523B8}">
      <dgm:prSet/>
      <dgm:spPr/>
      <dgm:t>
        <a:bodyPr/>
        <a:lstStyle/>
        <a:p>
          <a:endParaRPr lang="en-IN"/>
        </a:p>
      </dgm:t>
    </dgm:pt>
    <dgm:pt modelId="{A915EACC-2026-4E0B-B17A-9A24ADDF734A}" type="sibTrans" cxnId="{9161BD86-50F1-439D-91D3-FDD011C523B8}">
      <dgm:prSet/>
      <dgm:spPr/>
      <dgm:t>
        <a:bodyPr/>
        <a:lstStyle/>
        <a:p>
          <a:endParaRPr lang="en-IN"/>
        </a:p>
      </dgm:t>
    </dgm:pt>
    <dgm:pt modelId="{D11A9927-1166-4755-B86C-F7D0629B137C}">
      <dgm:prSet phldrT="[Text]"/>
      <dgm:spPr>
        <a:solidFill>
          <a:schemeClr val="accent2">
            <a:lumMod val="60000"/>
            <a:lumOff val="40000"/>
          </a:schemeClr>
        </a:solidFill>
      </dgm:spPr>
      <dgm:t>
        <a:bodyPr/>
        <a:lstStyle/>
        <a:p>
          <a:pPr>
            <a:buNone/>
          </a:pPr>
          <a:r>
            <a:rPr lang="en-US" b="1" dirty="0"/>
            <a:t>Interactive Dashboards</a:t>
          </a:r>
          <a:r>
            <a:rPr lang="en-US" dirty="0"/>
            <a:t> to explore election data with dynamic charts and maps.</a:t>
          </a:r>
        </a:p>
      </dgm:t>
    </dgm:pt>
    <dgm:pt modelId="{1487EDF7-FA7B-471C-B279-6D7E46A258D1}" type="parTrans" cxnId="{FFE9185F-6DAF-415D-85B5-8EE5D97DB8A0}">
      <dgm:prSet/>
      <dgm:spPr/>
      <dgm:t>
        <a:bodyPr/>
        <a:lstStyle/>
        <a:p>
          <a:endParaRPr lang="en-IN"/>
        </a:p>
      </dgm:t>
    </dgm:pt>
    <dgm:pt modelId="{4BF6D8BD-8C69-4439-8B1A-801D4973E4E7}" type="sibTrans" cxnId="{FFE9185F-6DAF-415D-85B5-8EE5D97DB8A0}">
      <dgm:prSet/>
      <dgm:spPr/>
      <dgm:t>
        <a:bodyPr/>
        <a:lstStyle/>
        <a:p>
          <a:endParaRPr lang="en-IN"/>
        </a:p>
      </dgm:t>
    </dgm:pt>
    <dgm:pt modelId="{74B8791B-66E8-4A50-AE26-4F559E1E606A}">
      <dgm:prSet phldrT="[Text]"/>
      <dgm:spPr>
        <a:solidFill>
          <a:schemeClr val="accent6">
            <a:lumMod val="75000"/>
          </a:schemeClr>
        </a:solidFill>
      </dgm:spPr>
      <dgm:t>
        <a:bodyPr/>
        <a:lstStyle/>
        <a:p>
          <a:pPr>
            <a:buNone/>
          </a:pPr>
          <a:r>
            <a:rPr lang="en-IN" b="1" dirty="0"/>
            <a:t>Date &amp; Filter Controls</a:t>
          </a:r>
          <a:endParaRPr lang="en-IN" dirty="0"/>
        </a:p>
      </dgm:t>
    </dgm:pt>
    <dgm:pt modelId="{6419135E-13AB-464F-93E7-79F62DD33D73}" type="parTrans" cxnId="{1668C46B-37AB-43F7-9697-D74748BC66A4}">
      <dgm:prSet/>
      <dgm:spPr/>
      <dgm:t>
        <a:bodyPr/>
        <a:lstStyle/>
        <a:p>
          <a:endParaRPr lang="en-IN"/>
        </a:p>
      </dgm:t>
    </dgm:pt>
    <dgm:pt modelId="{B86F1113-CB75-4A9F-8D30-2A1E848F93DE}" type="sibTrans" cxnId="{1668C46B-37AB-43F7-9697-D74748BC66A4}">
      <dgm:prSet/>
      <dgm:spPr/>
      <dgm:t>
        <a:bodyPr/>
        <a:lstStyle/>
        <a:p>
          <a:endParaRPr lang="en-IN"/>
        </a:p>
      </dgm:t>
    </dgm:pt>
    <dgm:pt modelId="{05E83DB1-5B4A-4836-8579-A67D48FBC6B6}">
      <dgm:prSet phldrT="[Text]"/>
      <dgm:spPr>
        <a:solidFill>
          <a:srgbClr val="00B050"/>
        </a:solidFill>
      </dgm:spPr>
      <dgm:t>
        <a:bodyPr/>
        <a:lstStyle/>
        <a:p>
          <a:pPr>
            <a:buNone/>
          </a:pPr>
          <a:r>
            <a:rPr lang="en-US" b="1" dirty="0"/>
            <a:t>Opinion Poll &amp; Exit Poll Views</a:t>
          </a:r>
          <a:endParaRPr lang="en-IN" dirty="0"/>
        </a:p>
      </dgm:t>
    </dgm:pt>
    <dgm:pt modelId="{258D0911-CA36-4F09-9E5C-437C6ADB93DC}" type="parTrans" cxnId="{0ECCA561-461D-43EF-BBC2-78AE4441F34E}">
      <dgm:prSet/>
      <dgm:spPr/>
      <dgm:t>
        <a:bodyPr/>
        <a:lstStyle/>
        <a:p>
          <a:endParaRPr lang="en-IN"/>
        </a:p>
      </dgm:t>
    </dgm:pt>
    <dgm:pt modelId="{08B23413-6369-4801-8723-13D924F30BB8}" type="sibTrans" cxnId="{0ECCA561-461D-43EF-BBC2-78AE4441F34E}">
      <dgm:prSet/>
      <dgm:spPr/>
      <dgm:t>
        <a:bodyPr/>
        <a:lstStyle/>
        <a:p>
          <a:endParaRPr lang="en-IN"/>
        </a:p>
      </dgm:t>
    </dgm:pt>
    <dgm:pt modelId="{F4714EFC-30C9-4A1B-A60D-8F174E100C2E}">
      <dgm:prSet/>
      <dgm:spPr>
        <a:solidFill>
          <a:srgbClr val="7030A0"/>
        </a:solidFill>
      </dgm:spPr>
      <dgm:t>
        <a:bodyPr/>
        <a:lstStyle/>
        <a:p>
          <a:pPr>
            <a:buNone/>
          </a:pPr>
          <a:r>
            <a:rPr lang="en-US"/>
            <a:t>Integrate </a:t>
          </a:r>
          <a:r>
            <a:rPr lang="en-US" b="1"/>
            <a:t>real-time live election results</a:t>
          </a:r>
          <a:r>
            <a:rPr lang="en-US"/>
            <a:t> using API connectivity for instant updates.</a:t>
          </a:r>
        </a:p>
      </dgm:t>
    </dgm:pt>
    <dgm:pt modelId="{5706462D-4DF8-4948-8026-E5257FA4405B}" type="parTrans" cxnId="{85B6CD4A-1D5B-4526-AC24-A4EEA4E12279}">
      <dgm:prSet/>
      <dgm:spPr/>
      <dgm:t>
        <a:bodyPr/>
        <a:lstStyle/>
        <a:p>
          <a:endParaRPr lang="en-IN"/>
        </a:p>
      </dgm:t>
    </dgm:pt>
    <dgm:pt modelId="{5B982D3D-3848-41A0-BA07-86E849D3BD96}" type="sibTrans" cxnId="{85B6CD4A-1D5B-4526-AC24-A4EEA4E12279}">
      <dgm:prSet/>
      <dgm:spPr/>
      <dgm:t>
        <a:bodyPr/>
        <a:lstStyle/>
        <a:p>
          <a:endParaRPr lang="en-IN"/>
        </a:p>
      </dgm:t>
    </dgm:pt>
    <dgm:pt modelId="{1EDF491A-F925-49FD-BB37-4B163A230D9B}">
      <dgm:prSet/>
      <dgm:spPr/>
      <dgm:t>
        <a:bodyPr/>
        <a:lstStyle/>
        <a:p>
          <a:pPr>
            <a:buNone/>
          </a:pPr>
          <a:r>
            <a:rPr lang="en-US" dirty="0"/>
            <a:t>Include </a:t>
          </a:r>
          <a:r>
            <a:rPr lang="en-US" b="1" dirty="0"/>
            <a:t>AI-based prediction Opinion Poll &amp; Exit Poll Views to study pre-election and post-poll </a:t>
          </a:r>
          <a:r>
            <a:rPr lang="en-US" b="1" dirty="0" err="1"/>
            <a:t>trends.models</a:t>
          </a:r>
          <a:r>
            <a:rPr lang="en-US" dirty="0"/>
            <a:t> to forecast seat outcomes, voter swings, and turnout trends.</a:t>
          </a:r>
        </a:p>
      </dgm:t>
    </dgm:pt>
    <dgm:pt modelId="{1C299033-0617-4F82-9CF4-695F8093A072}" type="parTrans" cxnId="{65E8A352-5C8F-40ED-8167-1E122E1B15A4}">
      <dgm:prSet/>
      <dgm:spPr/>
      <dgm:t>
        <a:bodyPr/>
        <a:lstStyle/>
        <a:p>
          <a:endParaRPr lang="en-IN"/>
        </a:p>
      </dgm:t>
    </dgm:pt>
    <dgm:pt modelId="{E5B4CB35-A6FB-461F-8502-193CFADA3CE8}" type="sibTrans" cxnId="{65E8A352-5C8F-40ED-8167-1E122E1B15A4}">
      <dgm:prSet/>
      <dgm:spPr/>
      <dgm:t>
        <a:bodyPr/>
        <a:lstStyle/>
        <a:p>
          <a:endParaRPr lang="en-IN"/>
        </a:p>
      </dgm:t>
    </dgm:pt>
    <dgm:pt modelId="{F1979DF1-2EDB-4339-9180-D1A16A2A115E}">
      <dgm:prSet/>
      <dgm:spPr>
        <a:solidFill>
          <a:schemeClr val="tx1">
            <a:lumMod val="65000"/>
            <a:lumOff val="35000"/>
          </a:schemeClr>
        </a:solidFill>
      </dgm:spPr>
      <dgm:t>
        <a:bodyPr/>
        <a:lstStyle/>
        <a:p>
          <a:pPr>
            <a:buNone/>
          </a:pPr>
          <a:r>
            <a:rPr lang="en-US"/>
            <a:t>Add </a:t>
          </a:r>
          <a:r>
            <a:rPr lang="en-US" b="1"/>
            <a:t>sentiment analysis from social media</a:t>
          </a:r>
          <a:r>
            <a:rPr lang="en-US"/>
            <a:t> to understand public opinion alongside poll numbers.</a:t>
          </a:r>
        </a:p>
      </dgm:t>
    </dgm:pt>
    <dgm:pt modelId="{7D8DA3A6-EAD7-4604-912E-FB6CF1A822AD}" type="parTrans" cxnId="{EADB426C-115E-4C50-A743-A4EA15298750}">
      <dgm:prSet/>
      <dgm:spPr/>
      <dgm:t>
        <a:bodyPr/>
        <a:lstStyle/>
        <a:p>
          <a:endParaRPr lang="en-IN"/>
        </a:p>
      </dgm:t>
    </dgm:pt>
    <dgm:pt modelId="{6BD73E9D-0C99-45A3-A786-9A8E4815A76A}" type="sibTrans" cxnId="{EADB426C-115E-4C50-A743-A4EA15298750}">
      <dgm:prSet/>
      <dgm:spPr/>
      <dgm:t>
        <a:bodyPr/>
        <a:lstStyle/>
        <a:p>
          <a:endParaRPr lang="en-IN"/>
        </a:p>
      </dgm:t>
    </dgm:pt>
    <dgm:pt modelId="{878DCD03-AA4D-40D1-A97B-CDD9731B824D}">
      <dgm:prSet/>
      <dgm:spPr/>
      <dgm:t>
        <a:bodyPr/>
        <a:lstStyle/>
        <a:p>
          <a:pPr>
            <a:buNone/>
          </a:pPr>
          <a:r>
            <a:rPr lang="en-US"/>
            <a:t>Expand dashboards for </a:t>
          </a:r>
          <a:r>
            <a:rPr lang="en-US" b="1"/>
            <a:t>state elections, local bodies, and historical election trends</a:t>
          </a:r>
          <a:r>
            <a:rPr lang="en-US"/>
            <a:t>.</a:t>
          </a:r>
        </a:p>
      </dgm:t>
    </dgm:pt>
    <dgm:pt modelId="{41C81AB0-F562-4323-967C-E528E31DE7C8}" type="parTrans" cxnId="{88C23D70-F79D-44C5-BE3D-8846BFDCFE79}">
      <dgm:prSet/>
      <dgm:spPr/>
      <dgm:t>
        <a:bodyPr/>
        <a:lstStyle/>
        <a:p>
          <a:endParaRPr lang="en-IN"/>
        </a:p>
      </dgm:t>
    </dgm:pt>
    <dgm:pt modelId="{076EB48D-6F53-4DE2-B35A-7D2DB5931024}" type="sibTrans" cxnId="{88C23D70-F79D-44C5-BE3D-8846BFDCFE79}">
      <dgm:prSet/>
      <dgm:spPr/>
      <dgm:t>
        <a:bodyPr/>
        <a:lstStyle/>
        <a:p>
          <a:endParaRPr lang="en-IN"/>
        </a:p>
      </dgm:t>
    </dgm:pt>
    <dgm:pt modelId="{B1A7FC69-995A-4A51-8925-CFC670E86DF0}" type="pres">
      <dgm:prSet presAssocID="{E02A51EA-DE33-4D6F-B7C1-E7C04689261A}" presName="diagram" presStyleCnt="0">
        <dgm:presLayoutVars>
          <dgm:dir/>
          <dgm:resizeHandles val="exact"/>
        </dgm:presLayoutVars>
      </dgm:prSet>
      <dgm:spPr/>
    </dgm:pt>
    <dgm:pt modelId="{F78CD3F5-E5A5-486C-991D-9F2675F6838C}" type="pres">
      <dgm:prSet presAssocID="{B65D6CFE-DE72-4D5D-9B34-98C837471C99}" presName="node" presStyleLbl="node1" presStyleIdx="0" presStyleCnt="8">
        <dgm:presLayoutVars>
          <dgm:bulletEnabled val="1"/>
        </dgm:presLayoutVars>
      </dgm:prSet>
      <dgm:spPr/>
    </dgm:pt>
    <dgm:pt modelId="{703AB8B1-FD38-4A7B-A760-3C086B49FEE1}" type="pres">
      <dgm:prSet presAssocID="{A915EACC-2026-4E0B-B17A-9A24ADDF734A}" presName="sibTrans" presStyleCnt="0"/>
      <dgm:spPr/>
    </dgm:pt>
    <dgm:pt modelId="{3BE7B084-9AD9-4FEF-A025-DD0382099E16}" type="pres">
      <dgm:prSet presAssocID="{F4714EFC-30C9-4A1B-A60D-8F174E100C2E}" presName="node" presStyleLbl="node1" presStyleIdx="1" presStyleCnt="8">
        <dgm:presLayoutVars>
          <dgm:bulletEnabled val="1"/>
        </dgm:presLayoutVars>
      </dgm:prSet>
      <dgm:spPr/>
    </dgm:pt>
    <dgm:pt modelId="{1FAD0B85-73E6-4287-968E-7DC86E40E6F0}" type="pres">
      <dgm:prSet presAssocID="{5B982D3D-3848-41A0-BA07-86E849D3BD96}" presName="sibTrans" presStyleCnt="0"/>
      <dgm:spPr/>
    </dgm:pt>
    <dgm:pt modelId="{A6E30693-9400-418A-94E8-36A44F38B459}" type="pres">
      <dgm:prSet presAssocID="{1EDF491A-F925-49FD-BB37-4B163A230D9B}" presName="node" presStyleLbl="node1" presStyleIdx="2" presStyleCnt="8">
        <dgm:presLayoutVars>
          <dgm:bulletEnabled val="1"/>
        </dgm:presLayoutVars>
      </dgm:prSet>
      <dgm:spPr/>
    </dgm:pt>
    <dgm:pt modelId="{A757338F-23E2-431B-B5F3-B38F0AE56C43}" type="pres">
      <dgm:prSet presAssocID="{E5B4CB35-A6FB-461F-8502-193CFADA3CE8}" presName="sibTrans" presStyleCnt="0"/>
      <dgm:spPr/>
    </dgm:pt>
    <dgm:pt modelId="{13338E3A-E6C7-4DC3-959F-72235ACB955B}" type="pres">
      <dgm:prSet presAssocID="{F1979DF1-2EDB-4339-9180-D1A16A2A115E}" presName="node" presStyleLbl="node1" presStyleIdx="3" presStyleCnt="8">
        <dgm:presLayoutVars>
          <dgm:bulletEnabled val="1"/>
        </dgm:presLayoutVars>
      </dgm:prSet>
      <dgm:spPr/>
    </dgm:pt>
    <dgm:pt modelId="{60BD219C-FBC5-495D-880C-D693A686462E}" type="pres">
      <dgm:prSet presAssocID="{6BD73E9D-0C99-45A3-A786-9A8E4815A76A}" presName="sibTrans" presStyleCnt="0"/>
      <dgm:spPr/>
    </dgm:pt>
    <dgm:pt modelId="{9F034778-9CA7-4CDC-911A-11D53D03D2EC}" type="pres">
      <dgm:prSet presAssocID="{878DCD03-AA4D-40D1-A97B-CDD9731B824D}" presName="node" presStyleLbl="node1" presStyleIdx="4" presStyleCnt="8">
        <dgm:presLayoutVars>
          <dgm:bulletEnabled val="1"/>
        </dgm:presLayoutVars>
      </dgm:prSet>
      <dgm:spPr/>
    </dgm:pt>
    <dgm:pt modelId="{D370DB4D-9305-4B1D-8298-0C6C8CD3E081}" type="pres">
      <dgm:prSet presAssocID="{076EB48D-6F53-4DE2-B35A-7D2DB5931024}" presName="sibTrans" presStyleCnt="0"/>
      <dgm:spPr/>
    </dgm:pt>
    <dgm:pt modelId="{0F907E90-A558-4315-A513-0D4B7756A277}" type="pres">
      <dgm:prSet presAssocID="{D11A9927-1166-4755-B86C-F7D0629B137C}" presName="node" presStyleLbl="node1" presStyleIdx="5" presStyleCnt="8">
        <dgm:presLayoutVars>
          <dgm:bulletEnabled val="1"/>
        </dgm:presLayoutVars>
      </dgm:prSet>
      <dgm:spPr/>
    </dgm:pt>
    <dgm:pt modelId="{AFAD07C0-87B3-4FF3-87FD-FF79B25AE881}" type="pres">
      <dgm:prSet presAssocID="{4BF6D8BD-8C69-4439-8B1A-801D4973E4E7}" presName="sibTrans" presStyleCnt="0"/>
      <dgm:spPr/>
    </dgm:pt>
    <dgm:pt modelId="{03C42D0B-C09C-45B6-A5D9-93363851AE18}" type="pres">
      <dgm:prSet presAssocID="{74B8791B-66E8-4A50-AE26-4F559E1E606A}" presName="node" presStyleLbl="node1" presStyleIdx="6" presStyleCnt="8">
        <dgm:presLayoutVars>
          <dgm:bulletEnabled val="1"/>
        </dgm:presLayoutVars>
      </dgm:prSet>
      <dgm:spPr/>
    </dgm:pt>
    <dgm:pt modelId="{76BD17BD-882E-4C28-AD03-7828912F0A39}" type="pres">
      <dgm:prSet presAssocID="{B86F1113-CB75-4A9F-8D30-2A1E848F93DE}" presName="sibTrans" presStyleCnt="0"/>
      <dgm:spPr/>
    </dgm:pt>
    <dgm:pt modelId="{7F8F5514-66CB-4118-836D-42E616BDB0E6}" type="pres">
      <dgm:prSet presAssocID="{05E83DB1-5B4A-4836-8579-A67D48FBC6B6}" presName="node" presStyleLbl="node1" presStyleIdx="7" presStyleCnt="8">
        <dgm:presLayoutVars>
          <dgm:bulletEnabled val="1"/>
        </dgm:presLayoutVars>
      </dgm:prSet>
      <dgm:spPr/>
    </dgm:pt>
  </dgm:ptLst>
  <dgm:cxnLst>
    <dgm:cxn modelId="{6B430611-97B3-42B8-8386-09B9A48A86C4}" type="presOf" srcId="{F4714EFC-30C9-4A1B-A60D-8F174E100C2E}" destId="{3BE7B084-9AD9-4FEF-A025-DD0382099E16}" srcOrd="0" destOrd="0" presId="urn:microsoft.com/office/officeart/2005/8/layout/default"/>
    <dgm:cxn modelId="{2B240015-062D-4BB3-A136-D0CACF640F79}" type="presOf" srcId="{74B8791B-66E8-4A50-AE26-4F559E1E606A}" destId="{03C42D0B-C09C-45B6-A5D9-93363851AE18}" srcOrd="0" destOrd="0" presId="urn:microsoft.com/office/officeart/2005/8/layout/default"/>
    <dgm:cxn modelId="{370ADA2D-A01A-4D1B-823F-D5C7C94335D5}" type="presOf" srcId="{F1979DF1-2EDB-4339-9180-D1A16A2A115E}" destId="{13338E3A-E6C7-4DC3-959F-72235ACB955B}" srcOrd="0" destOrd="0" presId="urn:microsoft.com/office/officeart/2005/8/layout/default"/>
    <dgm:cxn modelId="{D8A8522F-07EC-4165-8C7B-FCB3DA47379B}" type="presOf" srcId="{878DCD03-AA4D-40D1-A97B-CDD9731B824D}" destId="{9F034778-9CA7-4CDC-911A-11D53D03D2EC}" srcOrd="0" destOrd="0" presId="urn:microsoft.com/office/officeart/2005/8/layout/default"/>
    <dgm:cxn modelId="{5B564430-A73E-4608-B6EC-C5455C38D70C}" type="presOf" srcId="{1EDF491A-F925-49FD-BB37-4B163A230D9B}" destId="{A6E30693-9400-418A-94E8-36A44F38B459}" srcOrd="0" destOrd="0" presId="urn:microsoft.com/office/officeart/2005/8/layout/default"/>
    <dgm:cxn modelId="{FFE9185F-6DAF-415D-85B5-8EE5D97DB8A0}" srcId="{E02A51EA-DE33-4D6F-B7C1-E7C04689261A}" destId="{D11A9927-1166-4755-B86C-F7D0629B137C}" srcOrd="5" destOrd="0" parTransId="{1487EDF7-FA7B-471C-B279-6D7E46A258D1}" sibTransId="{4BF6D8BD-8C69-4439-8B1A-801D4973E4E7}"/>
    <dgm:cxn modelId="{0ECCA561-461D-43EF-BBC2-78AE4441F34E}" srcId="{E02A51EA-DE33-4D6F-B7C1-E7C04689261A}" destId="{05E83DB1-5B4A-4836-8579-A67D48FBC6B6}" srcOrd="7" destOrd="0" parTransId="{258D0911-CA36-4F09-9E5C-437C6ADB93DC}" sibTransId="{08B23413-6369-4801-8723-13D924F30BB8}"/>
    <dgm:cxn modelId="{85B6CD4A-1D5B-4526-AC24-A4EEA4E12279}" srcId="{E02A51EA-DE33-4D6F-B7C1-E7C04689261A}" destId="{F4714EFC-30C9-4A1B-A60D-8F174E100C2E}" srcOrd="1" destOrd="0" parTransId="{5706462D-4DF8-4948-8026-E5257FA4405B}" sibTransId="{5B982D3D-3848-41A0-BA07-86E849D3BD96}"/>
    <dgm:cxn modelId="{1668C46B-37AB-43F7-9697-D74748BC66A4}" srcId="{E02A51EA-DE33-4D6F-B7C1-E7C04689261A}" destId="{74B8791B-66E8-4A50-AE26-4F559E1E606A}" srcOrd="6" destOrd="0" parTransId="{6419135E-13AB-464F-93E7-79F62DD33D73}" sibTransId="{B86F1113-CB75-4A9F-8D30-2A1E848F93DE}"/>
    <dgm:cxn modelId="{EADB426C-115E-4C50-A743-A4EA15298750}" srcId="{E02A51EA-DE33-4D6F-B7C1-E7C04689261A}" destId="{F1979DF1-2EDB-4339-9180-D1A16A2A115E}" srcOrd="3" destOrd="0" parTransId="{7D8DA3A6-EAD7-4604-912E-FB6CF1A822AD}" sibTransId="{6BD73E9D-0C99-45A3-A786-9A8E4815A76A}"/>
    <dgm:cxn modelId="{490B956C-D564-4AB3-A5FC-A45C877FBFEA}" type="presOf" srcId="{05E83DB1-5B4A-4836-8579-A67D48FBC6B6}" destId="{7F8F5514-66CB-4118-836D-42E616BDB0E6}" srcOrd="0" destOrd="0" presId="urn:microsoft.com/office/officeart/2005/8/layout/default"/>
    <dgm:cxn modelId="{88C23D70-F79D-44C5-BE3D-8846BFDCFE79}" srcId="{E02A51EA-DE33-4D6F-B7C1-E7C04689261A}" destId="{878DCD03-AA4D-40D1-A97B-CDD9731B824D}" srcOrd="4" destOrd="0" parTransId="{41C81AB0-F562-4323-967C-E528E31DE7C8}" sibTransId="{076EB48D-6F53-4DE2-B35A-7D2DB5931024}"/>
    <dgm:cxn modelId="{65E8A352-5C8F-40ED-8167-1E122E1B15A4}" srcId="{E02A51EA-DE33-4D6F-B7C1-E7C04689261A}" destId="{1EDF491A-F925-49FD-BB37-4B163A230D9B}" srcOrd="2" destOrd="0" parTransId="{1C299033-0617-4F82-9CF4-695F8093A072}" sibTransId="{E5B4CB35-A6FB-461F-8502-193CFADA3CE8}"/>
    <dgm:cxn modelId="{9161BD86-50F1-439D-91D3-FDD011C523B8}" srcId="{E02A51EA-DE33-4D6F-B7C1-E7C04689261A}" destId="{B65D6CFE-DE72-4D5D-9B34-98C837471C99}" srcOrd="0" destOrd="0" parTransId="{01FE4F67-6B65-4DF7-8EAC-D894B925F699}" sibTransId="{A915EACC-2026-4E0B-B17A-9A24ADDF734A}"/>
    <dgm:cxn modelId="{0C14A2D7-9E36-47C4-990C-FE676DBA4057}" type="presOf" srcId="{B65D6CFE-DE72-4D5D-9B34-98C837471C99}" destId="{F78CD3F5-E5A5-486C-991D-9F2675F6838C}" srcOrd="0" destOrd="0" presId="urn:microsoft.com/office/officeart/2005/8/layout/default"/>
    <dgm:cxn modelId="{012083E5-31C8-4E68-94D3-3A291D709324}" type="presOf" srcId="{D11A9927-1166-4755-B86C-F7D0629B137C}" destId="{0F907E90-A558-4315-A513-0D4B7756A277}" srcOrd="0" destOrd="0" presId="urn:microsoft.com/office/officeart/2005/8/layout/default"/>
    <dgm:cxn modelId="{A3682DF1-62C2-40B1-A971-F07E703C7952}" type="presOf" srcId="{E02A51EA-DE33-4D6F-B7C1-E7C04689261A}" destId="{B1A7FC69-995A-4A51-8925-CFC670E86DF0}" srcOrd="0" destOrd="0" presId="urn:microsoft.com/office/officeart/2005/8/layout/default"/>
    <dgm:cxn modelId="{820A1FD7-44CB-44E7-9F42-BB07B20F1AC0}" type="presParOf" srcId="{B1A7FC69-995A-4A51-8925-CFC670E86DF0}" destId="{F78CD3F5-E5A5-486C-991D-9F2675F6838C}" srcOrd="0" destOrd="0" presId="urn:microsoft.com/office/officeart/2005/8/layout/default"/>
    <dgm:cxn modelId="{03E26BDE-D6A9-4BB3-A754-FBDBD2D05D67}" type="presParOf" srcId="{B1A7FC69-995A-4A51-8925-CFC670E86DF0}" destId="{703AB8B1-FD38-4A7B-A760-3C086B49FEE1}" srcOrd="1" destOrd="0" presId="urn:microsoft.com/office/officeart/2005/8/layout/default"/>
    <dgm:cxn modelId="{9AE176A9-0C3B-4989-94A8-3C7EF45B1F09}" type="presParOf" srcId="{B1A7FC69-995A-4A51-8925-CFC670E86DF0}" destId="{3BE7B084-9AD9-4FEF-A025-DD0382099E16}" srcOrd="2" destOrd="0" presId="urn:microsoft.com/office/officeart/2005/8/layout/default"/>
    <dgm:cxn modelId="{F3F7E9E5-A5B1-4057-B31E-844CB2830322}" type="presParOf" srcId="{B1A7FC69-995A-4A51-8925-CFC670E86DF0}" destId="{1FAD0B85-73E6-4287-968E-7DC86E40E6F0}" srcOrd="3" destOrd="0" presId="urn:microsoft.com/office/officeart/2005/8/layout/default"/>
    <dgm:cxn modelId="{E169A8AE-431C-4D8D-B81C-3AC6F40CCBE4}" type="presParOf" srcId="{B1A7FC69-995A-4A51-8925-CFC670E86DF0}" destId="{A6E30693-9400-418A-94E8-36A44F38B459}" srcOrd="4" destOrd="0" presId="urn:microsoft.com/office/officeart/2005/8/layout/default"/>
    <dgm:cxn modelId="{E72FE363-D715-4392-BACE-D0CBE58BA8CD}" type="presParOf" srcId="{B1A7FC69-995A-4A51-8925-CFC670E86DF0}" destId="{A757338F-23E2-431B-B5F3-B38F0AE56C43}" srcOrd="5" destOrd="0" presId="urn:microsoft.com/office/officeart/2005/8/layout/default"/>
    <dgm:cxn modelId="{F2C4C336-CD53-42EC-9E83-B2EF13CB1A04}" type="presParOf" srcId="{B1A7FC69-995A-4A51-8925-CFC670E86DF0}" destId="{13338E3A-E6C7-4DC3-959F-72235ACB955B}" srcOrd="6" destOrd="0" presId="urn:microsoft.com/office/officeart/2005/8/layout/default"/>
    <dgm:cxn modelId="{D6C20C91-A38A-4332-A19E-24E9BFC0EC77}" type="presParOf" srcId="{B1A7FC69-995A-4A51-8925-CFC670E86DF0}" destId="{60BD219C-FBC5-495D-880C-D693A686462E}" srcOrd="7" destOrd="0" presId="urn:microsoft.com/office/officeart/2005/8/layout/default"/>
    <dgm:cxn modelId="{5541E87C-2B66-47E3-AA84-6C34B5925B5C}" type="presParOf" srcId="{B1A7FC69-995A-4A51-8925-CFC670E86DF0}" destId="{9F034778-9CA7-4CDC-911A-11D53D03D2EC}" srcOrd="8" destOrd="0" presId="urn:microsoft.com/office/officeart/2005/8/layout/default"/>
    <dgm:cxn modelId="{0DF28F86-1098-4258-995A-491C8C25C5C4}" type="presParOf" srcId="{B1A7FC69-995A-4A51-8925-CFC670E86DF0}" destId="{D370DB4D-9305-4B1D-8298-0C6C8CD3E081}" srcOrd="9" destOrd="0" presId="urn:microsoft.com/office/officeart/2005/8/layout/default"/>
    <dgm:cxn modelId="{A1044D1F-CA85-4B47-8ACA-0E0B1A856388}" type="presParOf" srcId="{B1A7FC69-995A-4A51-8925-CFC670E86DF0}" destId="{0F907E90-A558-4315-A513-0D4B7756A277}" srcOrd="10" destOrd="0" presId="urn:microsoft.com/office/officeart/2005/8/layout/default"/>
    <dgm:cxn modelId="{47E798BD-5C90-4DD3-9678-900FA2A3371B}" type="presParOf" srcId="{B1A7FC69-995A-4A51-8925-CFC670E86DF0}" destId="{AFAD07C0-87B3-4FF3-87FD-FF79B25AE881}" srcOrd="11" destOrd="0" presId="urn:microsoft.com/office/officeart/2005/8/layout/default"/>
    <dgm:cxn modelId="{5D3D5389-4F3A-4318-A181-509DD4403A38}" type="presParOf" srcId="{B1A7FC69-995A-4A51-8925-CFC670E86DF0}" destId="{03C42D0B-C09C-45B6-A5D9-93363851AE18}" srcOrd="12" destOrd="0" presId="urn:microsoft.com/office/officeart/2005/8/layout/default"/>
    <dgm:cxn modelId="{425A9DC9-4FEA-4C12-A5FA-008A86B94C47}" type="presParOf" srcId="{B1A7FC69-995A-4A51-8925-CFC670E86DF0}" destId="{76BD17BD-882E-4C28-AD03-7828912F0A39}" srcOrd="13" destOrd="0" presId="urn:microsoft.com/office/officeart/2005/8/layout/default"/>
    <dgm:cxn modelId="{2856B0C1-AD10-4C3F-B8AF-D8E43091D0F1}" type="presParOf" srcId="{B1A7FC69-995A-4A51-8925-CFC670E86DF0}" destId="{7F8F5514-66CB-4118-836D-42E616BDB0E6}" srcOrd="1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8CD3F5-E5A5-486C-991D-9F2675F6838C}">
      <dsp:nvSpPr>
        <dsp:cNvPr id="0" name=""/>
        <dsp:cNvSpPr/>
      </dsp:nvSpPr>
      <dsp:spPr>
        <a:xfrm>
          <a:off x="3080" y="820336"/>
          <a:ext cx="2444055" cy="1466433"/>
        </a:xfrm>
        <a:prstGeom prst="rect">
          <a:avLst/>
        </a:prstGeom>
        <a:solidFill>
          <a:schemeClr val="accent4"/>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kern="1200" dirty="0"/>
            <a:t>multilingual visualization</a:t>
          </a:r>
          <a:endParaRPr lang="en-IN" sz="1400" kern="1200" dirty="0"/>
        </a:p>
      </dsp:txBody>
      <dsp:txXfrm>
        <a:off x="3080" y="820336"/>
        <a:ext cx="2444055" cy="1466433"/>
      </dsp:txXfrm>
    </dsp:sp>
    <dsp:sp modelId="{3BE7B084-9AD9-4FEF-A025-DD0382099E16}">
      <dsp:nvSpPr>
        <dsp:cNvPr id="0" name=""/>
        <dsp:cNvSpPr/>
      </dsp:nvSpPr>
      <dsp:spPr>
        <a:xfrm>
          <a:off x="2691541" y="820336"/>
          <a:ext cx="2444055" cy="1466433"/>
        </a:xfrm>
        <a:prstGeom prst="rect">
          <a:avLst/>
        </a:prstGeom>
        <a:solidFill>
          <a:srgbClr val="7030A0"/>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Integrate </a:t>
          </a:r>
          <a:r>
            <a:rPr lang="en-US" sz="1400" b="1" kern="1200"/>
            <a:t>real-time live election results</a:t>
          </a:r>
          <a:r>
            <a:rPr lang="en-US" sz="1400" kern="1200"/>
            <a:t> using API connectivity for instant updates.</a:t>
          </a:r>
        </a:p>
      </dsp:txBody>
      <dsp:txXfrm>
        <a:off x="2691541" y="820336"/>
        <a:ext cx="2444055" cy="1466433"/>
      </dsp:txXfrm>
    </dsp:sp>
    <dsp:sp modelId="{A6E30693-9400-418A-94E8-36A44F38B459}">
      <dsp:nvSpPr>
        <dsp:cNvPr id="0" name=""/>
        <dsp:cNvSpPr/>
      </dsp:nvSpPr>
      <dsp:spPr>
        <a:xfrm>
          <a:off x="5380002" y="820336"/>
          <a:ext cx="2444055" cy="1466433"/>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Include </a:t>
          </a:r>
          <a:r>
            <a:rPr lang="en-US" sz="1400" b="1" kern="1200" dirty="0"/>
            <a:t>AI-based prediction Opinion Poll &amp; Exit Poll Views to study pre-election and post-poll </a:t>
          </a:r>
          <a:r>
            <a:rPr lang="en-US" sz="1400" b="1" kern="1200" dirty="0" err="1"/>
            <a:t>trends.models</a:t>
          </a:r>
          <a:r>
            <a:rPr lang="en-US" sz="1400" kern="1200" dirty="0"/>
            <a:t> to forecast seat outcomes, voter swings, and turnout trends.</a:t>
          </a:r>
        </a:p>
      </dsp:txBody>
      <dsp:txXfrm>
        <a:off x="5380002" y="820336"/>
        <a:ext cx="2444055" cy="1466433"/>
      </dsp:txXfrm>
    </dsp:sp>
    <dsp:sp modelId="{13338E3A-E6C7-4DC3-959F-72235ACB955B}">
      <dsp:nvSpPr>
        <dsp:cNvPr id="0" name=""/>
        <dsp:cNvSpPr/>
      </dsp:nvSpPr>
      <dsp:spPr>
        <a:xfrm>
          <a:off x="8068463" y="820336"/>
          <a:ext cx="2444055" cy="1466433"/>
        </a:xfrm>
        <a:prstGeom prst="rect">
          <a:avLst/>
        </a:prstGeom>
        <a:solidFill>
          <a:schemeClr val="tx1">
            <a:lumMod val="65000"/>
            <a:lumOff val="3500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Add </a:t>
          </a:r>
          <a:r>
            <a:rPr lang="en-US" sz="1400" b="1" kern="1200"/>
            <a:t>sentiment analysis from social media</a:t>
          </a:r>
          <a:r>
            <a:rPr lang="en-US" sz="1400" kern="1200"/>
            <a:t> to understand public opinion alongside poll numbers.</a:t>
          </a:r>
        </a:p>
      </dsp:txBody>
      <dsp:txXfrm>
        <a:off x="8068463" y="820336"/>
        <a:ext cx="2444055" cy="1466433"/>
      </dsp:txXfrm>
    </dsp:sp>
    <dsp:sp modelId="{9F034778-9CA7-4CDC-911A-11D53D03D2EC}">
      <dsp:nvSpPr>
        <dsp:cNvPr id="0" name=""/>
        <dsp:cNvSpPr/>
      </dsp:nvSpPr>
      <dsp:spPr>
        <a:xfrm>
          <a:off x="3080" y="2531175"/>
          <a:ext cx="2444055" cy="1466433"/>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Expand dashboards for </a:t>
          </a:r>
          <a:r>
            <a:rPr lang="en-US" sz="1400" b="1" kern="1200"/>
            <a:t>state elections, local bodies, and historical election trends</a:t>
          </a:r>
          <a:r>
            <a:rPr lang="en-US" sz="1400" kern="1200"/>
            <a:t>.</a:t>
          </a:r>
        </a:p>
      </dsp:txBody>
      <dsp:txXfrm>
        <a:off x="3080" y="2531175"/>
        <a:ext cx="2444055" cy="1466433"/>
      </dsp:txXfrm>
    </dsp:sp>
    <dsp:sp modelId="{0F907E90-A558-4315-A513-0D4B7756A277}">
      <dsp:nvSpPr>
        <dsp:cNvPr id="0" name=""/>
        <dsp:cNvSpPr/>
      </dsp:nvSpPr>
      <dsp:spPr>
        <a:xfrm>
          <a:off x="2691541" y="2531175"/>
          <a:ext cx="2444055" cy="1466433"/>
        </a:xfrm>
        <a:prstGeom prst="rect">
          <a:avLst/>
        </a:prstGeom>
        <a:solidFill>
          <a:schemeClr val="accent2">
            <a:lumMod val="60000"/>
            <a:lumOff val="4000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t>Interactive Dashboards</a:t>
          </a:r>
          <a:r>
            <a:rPr lang="en-US" sz="1400" kern="1200" dirty="0"/>
            <a:t> to explore election data with dynamic charts and maps.</a:t>
          </a:r>
        </a:p>
      </dsp:txBody>
      <dsp:txXfrm>
        <a:off x="2691541" y="2531175"/>
        <a:ext cx="2444055" cy="1466433"/>
      </dsp:txXfrm>
    </dsp:sp>
    <dsp:sp modelId="{03C42D0B-C09C-45B6-A5D9-93363851AE18}">
      <dsp:nvSpPr>
        <dsp:cNvPr id="0" name=""/>
        <dsp:cNvSpPr/>
      </dsp:nvSpPr>
      <dsp:spPr>
        <a:xfrm>
          <a:off x="5380002" y="2531175"/>
          <a:ext cx="2444055" cy="1466433"/>
        </a:xfrm>
        <a:prstGeom prst="rect">
          <a:avLst/>
        </a:prstGeom>
        <a:solidFill>
          <a:schemeClr val="accent6">
            <a:lumMod val="7500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kern="1200" dirty="0"/>
            <a:t>Date &amp; Filter Controls</a:t>
          </a:r>
          <a:endParaRPr lang="en-IN" sz="1400" kern="1200" dirty="0"/>
        </a:p>
      </dsp:txBody>
      <dsp:txXfrm>
        <a:off x="5380002" y="2531175"/>
        <a:ext cx="2444055" cy="1466433"/>
      </dsp:txXfrm>
    </dsp:sp>
    <dsp:sp modelId="{7F8F5514-66CB-4118-836D-42E616BDB0E6}">
      <dsp:nvSpPr>
        <dsp:cNvPr id="0" name=""/>
        <dsp:cNvSpPr/>
      </dsp:nvSpPr>
      <dsp:spPr>
        <a:xfrm>
          <a:off x="8068463" y="2531175"/>
          <a:ext cx="2444055" cy="1466433"/>
        </a:xfrm>
        <a:prstGeom prst="rect">
          <a:avLst/>
        </a:prstGeom>
        <a:solidFill>
          <a:srgbClr val="00B050"/>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t>Opinion Poll &amp; Exit Poll Views</a:t>
          </a:r>
          <a:endParaRPr lang="en-IN" sz="1400" kern="1200" dirty="0"/>
        </a:p>
      </dsp:txBody>
      <dsp:txXfrm>
        <a:off x="8068463" y="2531175"/>
        <a:ext cx="2444055" cy="146643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55F05C-D909-43C5-9294-432A8A1566C8}" type="datetimeFigureOut">
              <a:rPr lang="en-IN" smtClean="0"/>
              <a:t>03-11-2025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806AE9-6DFF-468B-B819-4CD5CCB90676}" type="slidenum">
              <a:rPr lang="en-IN" smtClean="0"/>
              <a:t>‹#›</a:t>
            </a:fld>
            <a:endParaRPr lang="en-IN"/>
          </a:p>
        </p:txBody>
      </p:sp>
    </p:spTree>
    <p:extLst>
      <p:ext uri="{BB962C8B-B14F-4D97-AF65-F5344CB8AC3E}">
        <p14:creationId xmlns:p14="http://schemas.microsoft.com/office/powerpoint/2010/main" val="3013489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806AE9-6DFF-468B-B819-4CD5CCB90676}" type="slidenum">
              <a:rPr lang="en-IN" smtClean="0"/>
              <a:t>10</a:t>
            </a:fld>
            <a:endParaRPr lang="en-IN"/>
          </a:p>
        </p:txBody>
      </p:sp>
    </p:spTree>
    <p:extLst>
      <p:ext uri="{BB962C8B-B14F-4D97-AF65-F5344CB8AC3E}">
        <p14:creationId xmlns:p14="http://schemas.microsoft.com/office/powerpoint/2010/main" val="3977222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B8D5339-A297-4A22-9FE5-64E66BB05CD0}" type="datetimeFigureOut">
              <a:rPr lang="en-IN" smtClean="0"/>
              <a:t>03-11-2025</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4876598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8D5339-A297-4A22-9FE5-64E66BB05CD0}" type="datetimeFigureOut">
              <a:rPr lang="en-IN" smtClean="0"/>
              <a:t>03-11-2025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686156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8D5339-A297-4A22-9FE5-64E66BB05CD0}"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27153059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8D5339-A297-4A22-9FE5-64E66BB05CD0}"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383886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8D5339-A297-4A22-9FE5-64E66BB05CD0}"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42093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8D5339-A297-4A22-9FE5-64E66BB05CD0}"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15570843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8D5339-A297-4A22-9FE5-64E66BB05CD0}"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32631728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8D5339-A297-4A22-9FE5-64E66BB05CD0}"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20607604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8D5339-A297-4A22-9FE5-64E66BB05CD0}"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466588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8D5339-A297-4A22-9FE5-64E66BB05CD0}"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1402903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8D5339-A297-4A22-9FE5-64E66BB05CD0}"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529741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B8D5339-A297-4A22-9FE5-64E66BB05CD0}" type="datetimeFigureOut">
              <a:rPr lang="en-IN" smtClean="0"/>
              <a:t>03-11-2025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467786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B8D5339-A297-4A22-9FE5-64E66BB05CD0}" type="datetimeFigureOut">
              <a:rPr lang="en-IN" smtClean="0"/>
              <a:t>03-11-2025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994356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B8D5339-A297-4A22-9FE5-64E66BB05CD0}" type="datetimeFigureOut">
              <a:rPr lang="en-IN" smtClean="0"/>
              <a:t>03-11-2025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8347482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8D5339-A297-4A22-9FE5-64E66BB05CD0}" type="datetimeFigureOut">
              <a:rPr lang="en-IN" smtClean="0"/>
              <a:t>03-11-2025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3262830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8D5339-A297-4A22-9FE5-64E66BB05CD0}" type="datetimeFigureOut">
              <a:rPr lang="en-IN" smtClean="0"/>
              <a:t>03-11-2025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21589144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8D5339-A297-4A22-9FE5-64E66BB05CD0}" type="datetimeFigureOut">
              <a:rPr lang="en-IN" smtClean="0"/>
              <a:t>03-11-2025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7EDA4E-CDBA-4B3A-B619-40E46F9C3EA4}" type="slidenum">
              <a:rPr lang="en-IN" smtClean="0"/>
              <a:t>‹#›</a:t>
            </a:fld>
            <a:endParaRPr lang="en-IN"/>
          </a:p>
        </p:txBody>
      </p:sp>
    </p:spTree>
    <p:extLst>
      <p:ext uri="{BB962C8B-B14F-4D97-AF65-F5344CB8AC3E}">
        <p14:creationId xmlns:p14="http://schemas.microsoft.com/office/powerpoint/2010/main" val="3495578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B8D5339-A297-4A22-9FE5-64E66BB05CD0}" type="datetimeFigureOut">
              <a:rPr lang="en-IN" smtClean="0"/>
              <a:t>03-11-2025</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27EDA4E-CDBA-4B3A-B619-40E46F9C3EA4}" type="slidenum">
              <a:rPr lang="en-IN" smtClean="0"/>
              <a:t>‹#›</a:t>
            </a:fld>
            <a:endParaRPr lang="en-IN"/>
          </a:p>
        </p:txBody>
      </p:sp>
    </p:spTree>
    <p:extLst>
      <p:ext uri="{BB962C8B-B14F-4D97-AF65-F5344CB8AC3E}">
        <p14:creationId xmlns:p14="http://schemas.microsoft.com/office/powerpoint/2010/main" val="23206937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2D6BD-42FD-A211-049E-7801E0F1E2D2}"/>
              </a:ext>
            </a:extLst>
          </p:cNvPr>
          <p:cNvSpPr>
            <a:spLocks noGrp="1"/>
          </p:cNvSpPr>
          <p:nvPr>
            <p:ph type="ctrTitle"/>
          </p:nvPr>
        </p:nvSpPr>
        <p:spPr>
          <a:xfrm>
            <a:off x="1524000" y="2441196"/>
            <a:ext cx="9144000" cy="1744910"/>
          </a:xfrm>
        </p:spPr>
        <p:txBody>
          <a:bodyPr>
            <a:normAutofit fontScale="90000"/>
          </a:bodyPr>
          <a:lstStyle/>
          <a:p>
            <a:br>
              <a:rPr lang="en-US" dirty="0"/>
            </a:br>
            <a:br>
              <a:rPr lang="en-US" dirty="0"/>
            </a:br>
            <a:br>
              <a:rPr lang="en-US" dirty="0"/>
            </a:br>
            <a:br>
              <a:rPr lang="en-US" dirty="0"/>
            </a:br>
            <a:br>
              <a:rPr lang="en-US" dirty="0"/>
            </a:br>
            <a:br>
              <a:rPr lang="en-US" dirty="0"/>
            </a:br>
            <a:r>
              <a:rPr lang="en-US" b="1" dirty="0"/>
              <a:t>Title - </a:t>
            </a:r>
            <a:r>
              <a:rPr lang="en-US" b="1" dirty="0" err="1"/>
              <a:t>Electviz</a:t>
            </a:r>
            <a:r>
              <a:rPr lang="en-US" b="1" dirty="0"/>
              <a:t> Election Data Visualization For Media</a:t>
            </a:r>
            <a:endParaRPr lang="en-IN" b="1" dirty="0"/>
          </a:p>
        </p:txBody>
      </p:sp>
      <p:sp>
        <p:nvSpPr>
          <p:cNvPr id="3" name="Subtitle 2">
            <a:extLst>
              <a:ext uri="{FF2B5EF4-FFF2-40B4-BE49-F238E27FC236}">
                <a16:creationId xmlns:a16="http://schemas.microsoft.com/office/drawing/2014/main" id="{F5876426-D157-1662-2F37-99D26E96C0A0}"/>
              </a:ext>
            </a:extLst>
          </p:cNvPr>
          <p:cNvSpPr>
            <a:spLocks noGrp="1"/>
          </p:cNvSpPr>
          <p:nvPr>
            <p:ph type="subTitle" idx="1"/>
          </p:nvPr>
        </p:nvSpPr>
        <p:spPr>
          <a:xfrm>
            <a:off x="1524000" y="3429000"/>
            <a:ext cx="9144000" cy="4174402"/>
          </a:xfrm>
        </p:spPr>
        <p:txBody>
          <a:bodyPr/>
          <a:lstStyle/>
          <a:p>
            <a:r>
              <a:rPr lang="en-US" dirty="0"/>
              <a:t>                    </a:t>
            </a:r>
          </a:p>
          <a:p>
            <a:endParaRPr lang="en-US" dirty="0"/>
          </a:p>
          <a:p>
            <a:endParaRPr lang="en-US" dirty="0"/>
          </a:p>
          <a:p>
            <a:endParaRPr lang="en-US" dirty="0"/>
          </a:p>
          <a:p>
            <a:endParaRPr lang="en-US" dirty="0"/>
          </a:p>
          <a:p>
            <a:r>
              <a:rPr lang="en-US" b="1" dirty="0"/>
              <a:t>                                                                                   Name-Oshin Paul </a:t>
            </a:r>
          </a:p>
          <a:p>
            <a:r>
              <a:rPr lang="en-US" b="1" dirty="0"/>
              <a:t>                                                                               Date-30/10/25</a:t>
            </a:r>
          </a:p>
        </p:txBody>
      </p:sp>
      <p:pic>
        <p:nvPicPr>
          <p:cNvPr id="1028" name="Picture 4" descr="GitHub - MohanKrishnaGR/Infosys_Springboard_Text-Summarization: GROUP 4.  This repository contains the implementation of a Transformer-based model  for abstractive text summarization and a rule-based approach for extractive  text summarization.">
            <a:extLst>
              <a:ext uri="{FF2B5EF4-FFF2-40B4-BE49-F238E27FC236}">
                <a16:creationId xmlns:a16="http://schemas.microsoft.com/office/drawing/2014/main" id="{03D65A8B-7C96-C0CC-DFA8-EA4892C3E1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4987" y="778952"/>
            <a:ext cx="4865615" cy="16622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06796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C359E-9DE0-C874-F004-01B9230F5080}"/>
              </a:ext>
            </a:extLst>
          </p:cNvPr>
          <p:cNvSpPr>
            <a:spLocks noGrp="1"/>
          </p:cNvSpPr>
          <p:nvPr>
            <p:ph type="title"/>
          </p:nvPr>
        </p:nvSpPr>
        <p:spPr/>
        <p:txBody>
          <a:bodyPr/>
          <a:lstStyle/>
          <a:p>
            <a:r>
              <a:rPr lang="en-US" b="1" dirty="0"/>
              <a:t>Future Scope &amp; Features</a:t>
            </a:r>
            <a:endParaRPr lang="en-IN" b="1" dirty="0"/>
          </a:p>
        </p:txBody>
      </p:sp>
      <p:graphicFrame>
        <p:nvGraphicFramePr>
          <p:cNvPr id="8" name="Content Placeholder 7">
            <a:extLst>
              <a:ext uri="{FF2B5EF4-FFF2-40B4-BE49-F238E27FC236}">
                <a16:creationId xmlns:a16="http://schemas.microsoft.com/office/drawing/2014/main" id="{A594FA9D-40FC-BCA6-A823-C5B7320509DF}"/>
              </a:ext>
            </a:extLst>
          </p:cNvPr>
          <p:cNvGraphicFramePr>
            <a:graphicFrameLocks noGrp="1"/>
          </p:cNvGraphicFramePr>
          <p:nvPr>
            <p:ph idx="1"/>
            <p:extLst>
              <p:ext uri="{D42A27DB-BD31-4B8C-83A1-F6EECF244321}">
                <p14:modId xmlns:p14="http://schemas.microsoft.com/office/powerpoint/2010/main" val="2899395226"/>
              </p:ext>
            </p:extLst>
          </p:nvPr>
        </p:nvGraphicFramePr>
        <p:xfrm>
          <a:off x="838200" y="1359017"/>
          <a:ext cx="10515600" cy="48179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39884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73064-A6BC-705B-E117-205750C92EFA}"/>
              </a:ext>
            </a:extLst>
          </p:cNvPr>
          <p:cNvSpPr>
            <a:spLocks noGrp="1"/>
          </p:cNvSpPr>
          <p:nvPr>
            <p:ph type="title"/>
          </p:nvPr>
        </p:nvSpPr>
        <p:spPr/>
        <p:txBody>
          <a:bodyPr/>
          <a:lstStyle/>
          <a:p>
            <a:r>
              <a:rPr lang="en-US" b="1" dirty="0"/>
              <a:t>Conclusion</a:t>
            </a:r>
            <a:endParaRPr lang="en-IN" b="1" dirty="0"/>
          </a:p>
        </p:txBody>
      </p:sp>
      <p:sp>
        <p:nvSpPr>
          <p:cNvPr id="3" name="Content Placeholder 2">
            <a:extLst>
              <a:ext uri="{FF2B5EF4-FFF2-40B4-BE49-F238E27FC236}">
                <a16:creationId xmlns:a16="http://schemas.microsoft.com/office/drawing/2014/main" id="{E2046058-FF90-E342-D86D-804FB1E3A9DF}"/>
              </a:ext>
            </a:extLst>
          </p:cNvPr>
          <p:cNvSpPr>
            <a:spLocks noGrp="1"/>
          </p:cNvSpPr>
          <p:nvPr>
            <p:ph idx="1"/>
          </p:nvPr>
        </p:nvSpPr>
        <p:spPr>
          <a:xfrm>
            <a:off x="1484310" y="2172749"/>
            <a:ext cx="10018713" cy="3618451"/>
          </a:xfrm>
        </p:spPr>
        <p:txBody>
          <a:bodyPr>
            <a:normAutofit fontScale="92500"/>
          </a:bodyPr>
          <a:lstStyle/>
          <a:p>
            <a:r>
              <a:rPr lang="en-US" dirty="0" err="1"/>
              <a:t>ElectViz</a:t>
            </a:r>
            <a:r>
              <a:rPr lang="en-US" dirty="0"/>
              <a:t> successfully transforms complex election data into clear, interactive, and meaningful visual insights. By providing alliance-wise seat projections, vote share comparisons, polling agency filters, and opinion poll analytics, the dashboard enables media organizations, analysts, and viewers to understand election trends quickly and accurately. This project demonstrates the role of data visualization in transparent and informed political reporting, helping audiences make sense of large-scale electoral data. With future enhancements such as real-time updates, AI-based predictions, and social sentiment integration, </a:t>
            </a:r>
            <a:r>
              <a:rPr lang="en-US" dirty="0" err="1"/>
              <a:t>ElectViz</a:t>
            </a:r>
            <a:r>
              <a:rPr lang="en-US" dirty="0"/>
              <a:t> has strong potential to evolve into a comprehensive election analytics platform for digital media and public decision-making.</a:t>
            </a:r>
            <a:endParaRPr lang="en-IN" dirty="0"/>
          </a:p>
        </p:txBody>
      </p:sp>
    </p:spTree>
    <p:extLst>
      <p:ext uri="{BB962C8B-B14F-4D97-AF65-F5344CB8AC3E}">
        <p14:creationId xmlns:p14="http://schemas.microsoft.com/office/powerpoint/2010/main" val="899153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6D628-182C-8CF0-40BA-A557C050AC36}"/>
              </a:ext>
            </a:extLst>
          </p:cNvPr>
          <p:cNvSpPr>
            <a:spLocks noGrp="1"/>
          </p:cNvSpPr>
          <p:nvPr>
            <p:ph type="ctrTitle"/>
          </p:nvPr>
        </p:nvSpPr>
        <p:spPr/>
        <p:txBody>
          <a:bodyPr/>
          <a:lstStyle/>
          <a:p>
            <a:r>
              <a:rPr lang="en-US" dirty="0"/>
              <a:t> THANKYOU   </a:t>
            </a:r>
            <a:endParaRPr lang="en-IN" dirty="0"/>
          </a:p>
        </p:txBody>
      </p:sp>
    </p:spTree>
    <p:extLst>
      <p:ext uri="{BB962C8B-B14F-4D97-AF65-F5344CB8AC3E}">
        <p14:creationId xmlns:p14="http://schemas.microsoft.com/office/powerpoint/2010/main" val="2140556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35E64-4645-6CD7-1D4C-77E5F65E8E74}"/>
              </a:ext>
            </a:extLst>
          </p:cNvPr>
          <p:cNvSpPr>
            <a:spLocks noGrp="1"/>
          </p:cNvSpPr>
          <p:nvPr>
            <p:ph type="title"/>
          </p:nvPr>
        </p:nvSpPr>
        <p:spPr>
          <a:xfrm>
            <a:off x="838200" y="365125"/>
            <a:ext cx="10515600" cy="1077781"/>
          </a:xfrm>
        </p:spPr>
        <p:txBody>
          <a:bodyPr/>
          <a:lstStyle/>
          <a:p>
            <a:r>
              <a:rPr lang="en-US" b="1" dirty="0"/>
              <a:t>INTRODUCTION</a:t>
            </a:r>
            <a:endParaRPr lang="en-IN" b="1" dirty="0"/>
          </a:p>
        </p:txBody>
      </p:sp>
      <p:sp>
        <p:nvSpPr>
          <p:cNvPr id="3" name="Content Placeholder 2">
            <a:extLst>
              <a:ext uri="{FF2B5EF4-FFF2-40B4-BE49-F238E27FC236}">
                <a16:creationId xmlns:a16="http://schemas.microsoft.com/office/drawing/2014/main" id="{2E83E8A4-FCA9-469E-5A55-B8008FFD94BC}"/>
              </a:ext>
            </a:extLst>
          </p:cNvPr>
          <p:cNvSpPr>
            <a:spLocks noGrp="1"/>
          </p:cNvSpPr>
          <p:nvPr>
            <p:ph idx="1"/>
          </p:nvPr>
        </p:nvSpPr>
        <p:spPr/>
        <p:txBody>
          <a:bodyPr>
            <a:normAutofit fontScale="92500" lnSpcReduction="20000"/>
          </a:bodyPr>
          <a:lstStyle/>
          <a:p>
            <a:pPr marL="0" indent="0">
              <a:buNone/>
            </a:pPr>
            <a:r>
              <a:rPr lang="en-US" b="1" dirty="0" err="1"/>
              <a:t>ElectViz</a:t>
            </a:r>
            <a:r>
              <a:rPr lang="en-US" b="1" dirty="0"/>
              <a:t> – Election Data </a:t>
            </a:r>
            <a:r>
              <a:rPr lang="en-US" b="1" dirty="0" err="1"/>
              <a:t>Visualisation</a:t>
            </a:r>
            <a:r>
              <a:rPr lang="en-US" b="1" dirty="0"/>
              <a:t> for Media</a:t>
            </a:r>
            <a:r>
              <a:rPr lang="en-US" dirty="0"/>
              <a:t> is a data-driven analytics project designed to simplify election information using interactive and visually rich dashboards.</a:t>
            </a:r>
          </a:p>
          <a:p>
            <a:pPr marL="0" indent="0">
              <a:buNone/>
            </a:pPr>
            <a:r>
              <a:rPr lang="en-US" dirty="0"/>
              <a:t>This project leverages Power BI to transform election data into intuitive charts, maps, and graphs, enabling media professionals, analysts, and the public to understand election outcomes at a glance. </a:t>
            </a:r>
            <a:r>
              <a:rPr lang="en-US" dirty="0" err="1"/>
              <a:t>ElectViz</a:t>
            </a:r>
            <a:r>
              <a:rPr lang="en-US" dirty="0"/>
              <a:t> helps users compare party performances across regions, analyze vote shares, study turnout variations, and track historical election patterns. By presenting election insights in a visually compelling manner, </a:t>
            </a:r>
            <a:r>
              <a:rPr lang="en-US" dirty="0" err="1"/>
              <a:t>ElectViz</a:t>
            </a:r>
            <a:r>
              <a:rPr lang="en-US" dirty="0"/>
              <a:t> enhances clarity, supports real-time analysis, and improves the effectiveness of news reporting and electoral decision-making.</a:t>
            </a:r>
          </a:p>
          <a:p>
            <a:endParaRPr lang="en-IN" dirty="0"/>
          </a:p>
        </p:txBody>
      </p:sp>
    </p:spTree>
    <p:extLst>
      <p:ext uri="{BB962C8B-B14F-4D97-AF65-F5344CB8AC3E}">
        <p14:creationId xmlns:p14="http://schemas.microsoft.com/office/powerpoint/2010/main" val="1074158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7E94B-51DF-939E-78E4-79723E912BB8}"/>
              </a:ext>
            </a:extLst>
          </p:cNvPr>
          <p:cNvSpPr>
            <a:spLocks noGrp="1"/>
          </p:cNvSpPr>
          <p:nvPr>
            <p:ph type="title"/>
          </p:nvPr>
        </p:nvSpPr>
        <p:spPr/>
        <p:txBody>
          <a:bodyPr/>
          <a:lstStyle/>
          <a:p>
            <a:r>
              <a:rPr lang="en-US" b="1" dirty="0"/>
              <a:t>Objectives</a:t>
            </a:r>
            <a:endParaRPr lang="en-IN" b="1" dirty="0"/>
          </a:p>
        </p:txBody>
      </p:sp>
      <p:sp>
        <p:nvSpPr>
          <p:cNvPr id="3" name="Content Placeholder 2">
            <a:extLst>
              <a:ext uri="{FF2B5EF4-FFF2-40B4-BE49-F238E27FC236}">
                <a16:creationId xmlns:a16="http://schemas.microsoft.com/office/drawing/2014/main" id="{2EF0BC09-1059-8BA8-04BE-36B9D64EE15D}"/>
              </a:ext>
            </a:extLst>
          </p:cNvPr>
          <p:cNvSpPr>
            <a:spLocks noGrp="1"/>
          </p:cNvSpPr>
          <p:nvPr>
            <p:ph idx="1"/>
          </p:nvPr>
        </p:nvSpPr>
        <p:spPr/>
        <p:txBody>
          <a:bodyPr>
            <a:normAutofit fontScale="62500" lnSpcReduction="20000"/>
          </a:bodyPr>
          <a:lstStyle/>
          <a:p>
            <a:r>
              <a:rPr lang="en-US" b="1" dirty="0"/>
              <a:t>Convert raw election data into meaningful visual insights</a:t>
            </a:r>
            <a:r>
              <a:rPr lang="en-US" dirty="0"/>
              <a:t> using interactive dashboards and charts.</a:t>
            </a:r>
          </a:p>
          <a:p>
            <a:r>
              <a:rPr lang="en-US" b="1" dirty="0"/>
              <a:t>Support media platforms in real-time election reporting</a:t>
            </a:r>
            <a:r>
              <a:rPr lang="en-US" dirty="0"/>
              <a:t> with clear, fast, and accurate data representation.</a:t>
            </a:r>
          </a:p>
          <a:p>
            <a:r>
              <a:rPr lang="en-US" b="1" dirty="0"/>
              <a:t>Analyze party performance and vote share trends</a:t>
            </a:r>
            <a:r>
              <a:rPr lang="en-US" dirty="0"/>
              <a:t> across different regions and constituencies.</a:t>
            </a:r>
          </a:p>
          <a:p>
            <a:r>
              <a:rPr lang="en-US" b="1" dirty="0"/>
              <a:t>Provide comparative analysis</a:t>
            </a:r>
            <a:r>
              <a:rPr lang="en-US" dirty="0"/>
              <a:t> between current and past election results for trend identification.</a:t>
            </a:r>
          </a:p>
          <a:p>
            <a:r>
              <a:rPr lang="en-US" b="1" dirty="0"/>
              <a:t>Improve public understanding of election outcomes</a:t>
            </a:r>
            <a:r>
              <a:rPr lang="en-US" dirty="0"/>
              <a:t> through intuitive visualizations like maps, bar charts, and KPI cards.</a:t>
            </a:r>
          </a:p>
          <a:p>
            <a:r>
              <a:rPr lang="en-US" b="1" dirty="0"/>
              <a:t>Enable deep insights into voter demographics and turnout patterns</a:t>
            </a:r>
            <a:r>
              <a:rPr lang="en-US" dirty="0"/>
              <a:t> for better political analysis.</a:t>
            </a:r>
          </a:p>
          <a:p>
            <a:r>
              <a:rPr lang="en-US" b="1" dirty="0"/>
              <a:t>Ensure data accuracy and reliability</a:t>
            </a:r>
            <a:r>
              <a:rPr lang="en-US" dirty="0"/>
              <a:t> by using authenticated and structured data sources.</a:t>
            </a:r>
          </a:p>
          <a:p>
            <a:r>
              <a:rPr lang="en-US" b="1" dirty="0"/>
              <a:t>Offer customizable dashboards</a:t>
            </a:r>
            <a:r>
              <a:rPr lang="en-US" dirty="0"/>
              <a:t> suitable for media studios, digital news platforms, and social media presentations.</a:t>
            </a:r>
          </a:p>
          <a:p>
            <a:pPr marL="0" indent="0">
              <a:buNone/>
            </a:pPr>
            <a:endParaRPr lang="en-IN" dirty="0"/>
          </a:p>
        </p:txBody>
      </p:sp>
    </p:spTree>
    <p:extLst>
      <p:ext uri="{BB962C8B-B14F-4D97-AF65-F5344CB8AC3E}">
        <p14:creationId xmlns:p14="http://schemas.microsoft.com/office/powerpoint/2010/main" val="1492658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799A2-7913-23D6-3CEC-F82C7DD63156}"/>
              </a:ext>
            </a:extLst>
          </p:cNvPr>
          <p:cNvSpPr>
            <a:spLocks noGrp="1"/>
          </p:cNvSpPr>
          <p:nvPr>
            <p:ph type="title"/>
          </p:nvPr>
        </p:nvSpPr>
        <p:spPr>
          <a:xfrm>
            <a:off x="838200" y="365126"/>
            <a:ext cx="10515600" cy="566692"/>
          </a:xfrm>
        </p:spPr>
        <p:txBody>
          <a:bodyPr>
            <a:normAutofit fontScale="90000"/>
          </a:bodyPr>
          <a:lstStyle/>
          <a:p>
            <a:r>
              <a:rPr lang="en-US" b="1" dirty="0"/>
              <a:t>   Problem Statement</a:t>
            </a:r>
            <a:endParaRPr lang="en-IN" b="1" dirty="0"/>
          </a:p>
        </p:txBody>
      </p:sp>
      <p:sp>
        <p:nvSpPr>
          <p:cNvPr id="3" name="Content Placeholder 2">
            <a:extLst>
              <a:ext uri="{FF2B5EF4-FFF2-40B4-BE49-F238E27FC236}">
                <a16:creationId xmlns:a16="http://schemas.microsoft.com/office/drawing/2014/main" id="{D335F5A9-F371-F673-5FFE-05A56767DE16}"/>
              </a:ext>
            </a:extLst>
          </p:cNvPr>
          <p:cNvSpPr>
            <a:spLocks noGrp="1"/>
          </p:cNvSpPr>
          <p:nvPr>
            <p:ph idx="1"/>
          </p:nvPr>
        </p:nvSpPr>
        <p:spPr>
          <a:xfrm>
            <a:off x="838200" y="1419497"/>
            <a:ext cx="10515600" cy="4757466"/>
          </a:xfrm>
        </p:spPr>
        <p:txBody>
          <a:bodyPr>
            <a:normAutofit lnSpcReduction="10000"/>
          </a:bodyPr>
          <a:lstStyle/>
          <a:p>
            <a:r>
              <a:rPr lang="en-US" dirty="0"/>
              <a:t>Elections generate massive volumes of complex data including votes, constituencies, party performance, turnout ratios, and demographic patterns. Traditional reporting methods often struggle to present this information in a clear and timely manner, leading to information overload and difficulty in understanding real election trends. Media platforms require fast, accurate, and visually intuitive tools to analyze and communicate election results to the public. However, the lack of real-time, interactive, and easy-to-interpret visual dashboards creates challenges in delivering meaningful insights and engaging viewer experiences.</a:t>
            </a:r>
          </a:p>
          <a:p>
            <a:r>
              <a:rPr lang="en-US" b="1" dirty="0" err="1"/>
              <a:t>ElectViz</a:t>
            </a:r>
            <a:r>
              <a:rPr lang="en-US" b="1" dirty="0"/>
              <a:t> – Election Data </a:t>
            </a:r>
            <a:r>
              <a:rPr lang="en-US" b="1" dirty="0" err="1"/>
              <a:t>Visualisation</a:t>
            </a:r>
            <a:r>
              <a:rPr lang="en-US" b="1" dirty="0"/>
              <a:t> for Media</a:t>
            </a:r>
            <a:r>
              <a:rPr lang="en-US" dirty="0"/>
              <a:t> aims to solve this problem by transforming raw election data into dynamic, interactive Power BI dashboards that enable seamless analysis, real-time reporting, and visually appealing presentation for media houses, analysts, and the public.</a:t>
            </a:r>
          </a:p>
          <a:p>
            <a:endParaRPr lang="en-IN" dirty="0"/>
          </a:p>
        </p:txBody>
      </p:sp>
    </p:spTree>
    <p:extLst>
      <p:ext uri="{BB962C8B-B14F-4D97-AF65-F5344CB8AC3E}">
        <p14:creationId xmlns:p14="http://schemas.microsoft.com/office/powerpoint/2010/main" val="1314922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4DEFA-5BCF-E427-E6CC-90FA825AE34E}"/>
              </a:ext>
            </a:extLst>
          </p:cNvPr>
          <p:cNvSpPr>
            <a:spLocks noGrp="1"/>
          </p:cNvSpPr>
          <p:nvPr>
            <p:ph type="title"/>
          </p:nvPr>
        </p:nvSpPr>
        <p:spPr/>
        <p:txBody>
          <a:bodyPr>
            <a:normAutofit fontScale="90000"/>
          </a:bodyPr>
          <a:lstStyle/>
          <a:p>
            <a:r>
              <a:rPr lang="en-US" b="1" dirty="0"/>
              <a:t>Dashboard Snapshots</a:t>
            </a:r>
            <a:br>
              <a:rPr lang="en-US" b="1" dirty="0"/>
            </a:br>
            <a:r>
              <a:rPr lang="en-US" b="1" dirty="0"/>
              <a:t>(This helps in understanding the national results)</a:t>
            </a:r>
            <a:endParaRPr lang="en-IN" b="1" dirty="0"/>
          </a:p>
        </p:txBody>
      </p:sp>
      <p:pic>
        <p:nvPicPr>
          <p:cNvPr id="5" name="Content Placeholder 4">
            <a:extLst>
              <a:ext uri="{FF2B5EF4-FFF2-40B4-BE49-F238E27FC236}">
                <a16:creationId xmlns:a16="http://schemas.microsoft.com/office/drawing/2014/main" id="{69281FEF-7CA2-2E5F-A99A-E4407B6CC446}"/>
              </a:ext>
            </a:extLst>
          </p:cNvPr>
          <p:cNvPicPr>
            <a:picLocks noGrp="1" noChangeAspect="1"/>
          </p:cNvPicPr>
          <p:nvPr>
            <p:ph idx="1"/>
          </p:nvPr>
        </p:nvPicPr>
        <p:blipFill>
          <a:blip r:embed="rId2"/>
          <a:stretch>
            <a:fillRect/>
          </a:stretch>
        </p:blipFill>
        <p:spPr>
          <a:xfrm>
            <a:off x="2692866" y="2357306"/>
            <a:ext cx="7105475" cy="3814894"/>
          </a:xfrm>
          <a:prstGeom prst="rect">
            <a:avLst/>
          </a:prstGeom>
        </p:spPr>
      </p:pic>
    </p:spTree>
    <p:extLst>
      <p:ext uri="{BB962C8B-B14F-4D97-AF65-F5344CB8AC3E}">
        <p14:creationId xmlns:p14="http://schemas.microsoft.com/office/powerpoint/2010/main" val="3015857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20A4E-161B-3CCF-7942-C64E659A2495}"/>
              </a:ext>
            </a:extLst>
          </p:cNvPr>
          <p:cNvSpPr>
            <a:spLocks noGrp="1"/>
          </p:cNvSpPr>
          <p:nvPr>
            <p:ph type="title"/>
          </p:nvPr>
        </p:nvSpPr>
        <p:spPr>
          <a:xfrm>
            <a:off x="1484311" y="-268448"/>
            <a:ext cx="10018713" cy="1174459"/>
          </a:xfrm>
        </p:spPr>
        <p:txBody>
          <a:bodyPr/>
          <a:lstStyle/>
          <a:p>
            <a:r>
              <a:rPr lang="en-US" b="1" dirty="0"/>
              <a:t>ELECTION SUMMARY</a:t>
            </a:r>
            <a:endParaRPr lang="en-IN" b="1" dirty="0"/>
          </a:p>
        </p:txBody>
      </p:sp>
      <p:sp>
        <p:nvSpPr>
          <p:cNvPr id="3" name="Content Placeholder 2">
            <a:extLst>
              <a:ext uri="{FF2B5EF4-FFF2-40B4-BE49-F238E27FC236}">
                <a16:creationId xmlns:a16="http://schemas.microsoft.com/office/drawing/2014/main" id="{17A7E712-4DC2-DEDF-BA93-A28FD32455F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815D1279-CD48-1E24-A90D-A671044B0113}"/>
              </a:ext>
            </a:extLst>
          </p:cNvPr>
          <p:cNvPicPr>
            <a:picLocks noChangeAspect="1"/>
          </p:cNvPicPr>
          <p:nvPr/>
        </p:nvPicPr>
        <p:blipFill>
          <a:blip r:embed="rId2"/>
          <a:stretch>
            <a:fillRect/>
          </a:stretch>
        </p:blipFill>
        <p:spPr>
          <a:xfrm>
            <a:off x="324286" y="1476462"/>
            <a:ext cx="11543428" cy="5217953"/>
          </a:xfrm>
          <a:prstGeom prst="rect">
            <a:avLst/>
          </a:prstGeom>
        </p:spPr>
      </p:pic>
    </p:spTree>
    <p:extLst>
      <p:ext uri="{BB962C8B-B14F-4D97-AF65-F5344CB8AC3E}">
        <p14:creationId xmlns:p14="http://schemas.microsoft.com/office/powerpoint/2010/main" val="4133451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2A6E4-9468-CD68-BA61-5E1FDD518DCD}"/>
              </a:ext>
            </a:extLst>
          </p:cNvPr>
          <p:cNvSpPr>
            <a:spLocks noGrp="1"/>
          </p:cNvSpPr>
          <p:nvPr>
            <p:ph type="title"/>
          </p:nvPr>
        </p:nvSpPr>
        <p:spPr/>
        <p:txBody>
          <a:bodyPr/>
          <a:lstStyle/>
          <a:p>
            <a:r>
              <a:rPr lang="en-US" dirty="0"/>
              <a:t> </a:t>
            </a:r>
            <a:endParaRPr lang="en-IN" dirty="0"/>
          </a:p>
        </p:txBody>
      </p:sp>
      <p:sp>
        <p:nvSpPr>
          <p:cNvPr id="3" name="Text Placeholder 2">
            <a:extLst>
              <a:ext uri="{FF2B5EF4-FFF2-40B4-BE49-F238E27FC236}">
                <a16:creationId xmlns:a16="http://schemas.microsoft.com/office/drawing/2014/main" id="{473253A9-039B-40D8-EA04-B71646D794E9}"/>
              </a:ext>
            </a:extLst>
          </p:cNvPr>
          <p:cNvSpPr>
            <a:spLocks noGrp="1"/>
          </p:cNvSpPr>
          <p:nvPr>
            <p:ph type="body" idx="1"/>
          </p:nvPr>
        </p:nvSpPr>
        <p:spPr>
          <a:xfrm>
            <a:off x="839788" y="0"/>
            <a:ext cx="5157787" cy="1954635"/>
          </a:xfrm>
        </p:spPr>
        <p:txBody>
          <a:bodyPr>
            <a:normAutofit/>
          </a:bodyPr>
          <a:lstStyle/>
          <a:p>
            <a:r>
              <a:rPr lang="en-US" dirty="0">
                <a:highlight>
                  <a:srgbClr val="000000"/>
                </a:highlight>
              </a:rPr>
              <a:t>CANDIDATES DATA</a:t>
            </a:r>
            <a:endParaRPr lang="en-IN" dirty="0">
              <a:highlight>
                <a:srgbClr val="000000"/>
              </a:highlight>
            </a:endParaRPr>
          </a:p>
        </p:txBody>
      </p:sp>
      <p:pic>
        <p:nvPicPr>
          <p:cNvPr id="8" name="Content Placeholder 7">
            <a:extLst>
              <a:ext uri="{FF2B5EF4-FFF2-40B4-BE49-F238E27FC236}">
                <a16:creationId xmlns:a16="http://schemas.microsoft.com/office/drawing/2014/main" id="{9AAFB3BA-8C18-7FBE-83C1-C42AC172FF20}"/>
              </a:ext>
            </a:extLst>
          </p:cNvPr>
          <p:cNvPicPr>
            <a:picLocks noGrp="1" noChangeAspect="1"/>
          </p:cNvPicPr>
          <p:nvPr>
            <p:ph sz="half" idx="2"/>
          </p:nvPr>
        </p:nvPicPr>
        <p:blipFill>
          <a:blip r:embed="rId2"/>
          <a:stretch>
            <a:fillRect/>
          </a:stretch>
        </p:blipFill>
        <p:spPr>
          <a:xfrm>
            <a:off x="839788" y="2718033"/>
            <a:ext cx="5157787" cy="3066370"/>
          </a:xfrm>
          <a:prstGeom prst="rect">
            <a:avLst/>
          </a:prstGeom>
        </p:spPr>
      </p:pic>
      <p:sp>
        <p:nvSpPr>
          <p:cNvPr id="12" name="Text Placeholder 11">
            <a:extLst>
              <a:ext uri="{FF2B5EF4-FFF2-40B4-BE49-F238E27FC236}">
                <a16:creationId xmlns:a16="http://schemas.microsoft.com/office/drawing/2014/main" id="{BD89DC52-7E10-4A20-879E-10BC65C8D93C}"/>
              </a:ext>
            </a:extLst>
          </p:cNvPr>
          <p:cNvSpPr>
            <a:spLocks noGrp="1"/>
          </p:cNvSpPr>
          <p:nvPr>
            <p:ph type="body" sz="quarter" idx="3"/>
          </p:nvPr>
        </p:nvSpPr>
        <p:spPr>
          <a:xfrm>
            <a:off x="6172200" y="1059105"/>
            <a:ext cx="5183188" cy="1281424"/>
          </a:xfrm>
        </p:spPr>
        <p:txBody>
          <a:bodyPr>
            <a:normAutofit/>
          </a:bodyPr>
          <a:lstStyle/>
          <a:p>
            <a:r>
              <a:rPr lang="en-US" dirty="0">
                <a:highlight>
                  <a:srgbClr val="000000"/>
                </a:highlight>
              </a:rPr>
              <a:t>RESULT  COMPARISON</a:t>
            </a:r>
          </a:p>
          <a:p>
            <a:r>
              <a:rPr lang="en-IN" dirty="0">
                <a:highlight>
                  <a:srgbClr val="000000"/>
                </a:highlight>
              </a:rPr>
              <a:t>(party &amp; year)</a:t>
            </a:r>
            <a:endParaRPr lang="en-US" dirty="0">
              <a:highlight>
                <a:srgbClr val="000000"/>
              </a:highlight>
            </a:endParaRPr>
          </a:p>
        </p:txBody>
      </p:sp>
      <p:pic>
        <p:nvPicPr>
          <p:cNvPr id="10" name="Content Placeholder 9">
            <a:extLst>
              <a:ext uri="{FF2B5EF4-FFF2-40B4-BE49-F238E27FC236}">
                <a16:creationId xmlns:a16="http://schemas.microsoft.com/office/drawing/2014/main" id="{B25A2CF4-AEE1-2625-96DC-F40622B532ED}"/>
              </a:ext>
            </a:extLst>
          </p:cNvPr>
          <p:cNvPicPr>
            <a:picLocks noGrp="1" noChangeAspect="1"/>
          </p:cNvPicPr>
          <p:nvPr>
            <p:ph sz="quarter" idx="4"/>
          </p:nvPr>
        </p:nvPicPr>
        <p:blipFill>
          <a:blip r:embed="rId3"/>
          <a:stretch>
            <a:fillRect/>
          </a:stretch>
        </p:blipFill>
        <p:spPr>
          <a:xfrm>
            <a:off x="6172200" y="2718033"/>
            <a:ext cx="5183188" cy="3080863"/>
          </a:xfrm>
          <a:prstGeom prst="rect">
            <a:avLst/>
          </a:prstGeom>
        </p:spPr>
      </p:pic>
    </p:spTree>
    <p:extLst>
      <p:ext uri="{BB962C8B-B14F-4D97-AF65-F5344CB8AC3E}">
        <p14:creationId xmlns:p14="http://schemas.microsoft.com/office/powerpoint/2010/main" val="41418465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4269B-F892-9BC3-4F41-9663B0BF8872}"/>
              </a:ext>
            </a:extLst>
          </p:cNvPr>
          <p:cNvSpPr>
            <a:spLocks noGrp="1"/>
          </p:cNvSpPr>
          <p:nvPr>
            <p:ph type="title"/>
          </p:nvPr>
        </p:nvSpPr>
        <p:spPr/>
        <p:txBody>
          <a:bodyPr/>
          <a:lstStyle/>
          <a:p>
            <a:r>
              <a:rPr lang="en-US" b="1" dirty="0"/>
              <a:t>Pre-Election Opinion Polls</a:t>
            </a:r>
            <a:br>
              <a:rPr lang="en-US" dirty="0"/>
            </a:br>
            <a:r>
              <a:rPr lang="en-US" sz="3200" dirty="0"/>
              <a:t>(This shows public perception before results)</a:t>
            </a:r>
            <a:endParaRPr lang="en-IN" dirty="0"/>
          </a:p>
        </p:txBody>
      </p:sp>
      <p:pic>
        <p:nvPicPr>
          <p:cNvPr id="5" name="Content Placeholder 4">
            <a:extLst>
              <a:ext uri="{FF2B5EF4-FFF2-40B4-BE49-F238E27FC236}">
                <a16:creationId xmlns:a16="http://schemas.microsoft.com/office/drawing/2014/main" id="{87D2877A-7072-09F1-00CA-C1EF9C273A02}"/>
              </a:ext>
            </a:extLst>
          </p:cNvPr>
          <p:cNvPicPr>
            <a:picLocks noGrp="1" noChangeAspect="1"/>
          </p:cNvPicPr>
          <p:nvPr>
            <p:ph idx="1"/>
          </p:nvPr>
        </p:nvPicPr>
        <p:blipFill>
          <a:blip r:embed="rId2"/>
          <a:stretch>
            <a:fillRect/>
          </a:stretch>
        </p:blipFill>
        <p:spPr>
          <a:xfrm>
            <a:off x="3881600" y="2667000"/>
            <a:ext cx="5224137" cy="3124200"/>
          </a:xfrm>
          <a:prstGeom prst="rect">
            <a:avLst/>
          </a:prstGeom>
        </p:spPr>
      </p:pic>
    </p:spTree>
    <p:extLst>
      <p:ext uri="{BB962C8B-B14F-4D97-AF65-F5344CB8AC3E}">
        <p14:creationId xmlns:p14="http://schemas.microsoft.com/office/powerpoint/2010/main" val="1135863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339CE-076B-133C-7680-4262743F468A}"/>
              </a:ext>
            </a:extLst>
          </p:cNvPr>
          <p:cNvSpPr>
            <a:spLocks noGrp="1"/>
          </p:cNvSpPr>
          <p:nvPr>
            <p:ph type="title"/>
          </p:nvPr>
        </p:nvSpPr>
        <p:spPr/>
        <p:txBody>
          <a:bodyPr/>
          <a:lstStyle/>
          <a:p>
            <a:r>
              <a:rPr lang="en-US" b="1" dirty="0"/>
              <a:t>Insights &amp;Findings</a:t>
            </a:r>
            <a:endParaRPr lang="en-IN" b="1" dirty="0"/>
          </a:p>
        </p:txBody>
      </p:sp>
      <p:sp>
        <p:nvSpPr>
          <p:cNvPr id="3" name="Content Placeholder 2">
            <a:extLst>
              <a:ext uri="{FF2B5EF4-FFF2-40B4-BE49-F238E27FC236}">
                <a16:creationId xmlns:a16="http://schemas.microsoft.com/office/drawing/2014/main" id="{ADC40920-EE97-4D95-EFD9-A87E219E3E39}"/>
              </a:ext>
            </a:extLst>
          </p:cNvPr>
          <p:cNvSpPr>
            <a:spLocks noGrp="1"/>
          </p:cNvSpPr>
          <p:nvPr>
            <p:ph idx="1"/>
          </p:nvPr>
        </p:nvSpPr>
        <p:spPr/>
        <p:txBody>
          <a:bodyPr>
            <a:normAutofit fontScale="85000" lnSpcReduction="20000"/>
          </a:bodyPr>
          <a:lstStyle/>
          <a:p>
            <a:r>
              <a:rPr lang="en-US" dirty="0"/>
              <a:t>NDA is projected to lead the election with the highest seats and vote share.</a:t>
            </a:r>
          </a:p>
          <a:p>
            <a:r>
              <a:rPr lang="en-US" dirty="0"/>
              <a:t>INDIA alliance follows at a distant second, while Other parties hold a smaller but notable share.</a:t>
            </a:r>
          </a:p>
          <a:p>
            <a:r>
              <a:rPr lang="en-US" dirty="0"/>
              <a:t>Poll data is based on </a:t>
            </a:r>
            <a:r>
              <a:rPr lang="en-US" b="1" dirty="0"/>
              <a:t>INDIA TV–CNX</a:t>
            </a:r>
            <a:r>
              <a:rPr lang="en-US" dirty="0"/>
              <a:t> survey with a </a:t>
            </a:r>
            <a:r>
              <a:rPr lang="en-US" b="1" dirty="0"/>
              <a:t>large sample size (~489K)</a:t>
            </a:r>
            <a:r>
              <a:rPr lang="en-US" dirty="0"/>
              <a:t> and </a:t>
            </a:r>
            <a:r>
              <a:rPr lang="en-US" b="1" dirty="0"/>
              <a:t>±3% margin of error</a:t>
            </a:r>
            <a:r>
              <a:rPr lang="en-US" dirty="0"/>
              <a:t>, making the results statistically credible.</a:t>
            </a:r>
          </a:p>
          <a:p>
            <a:r>
              <a:rPr lang="en-US" dirty="0"/>
              <a:t>Dashboard shows clear comparison of seats and votes, with filters for polling agency and date to analyze trends quickly.</a:t>
            </a:r>
          </a:p>
          <a:p>
            <a:r>
              <a:rPr lang="en-US" dirty="0"/>
              <a:t>Overall, the poll indicates a strong advantage for NDA, but results may vary slightly due to survey margin of error.</a:t>
            </a:r>
          </a:p>
          <a:p>
            <a:endParaRPr lang="en-IN" dirty="0"/>
          </a:p>
        </p:txBody>
      </p:sp>
    </p:spTree>
    <p:extLst>
      <p:ext uri="{BB962C8B-B14F-4D97-AF65-F5344CB8AC3E}">
        <p14:creationId xmlns:p14="http://schemas.microsoft.com/office/powerpoint/2010/main" val="40220243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61</TotalTime>
  <Words>758</Words>
  <Application>Microsoft Office PowerPoint</Application>
  <PresentationFormat>Widescreen</PresentationFormat>
  <Paragraphs>49</Paragraphs>
  <Slides>12</Slides>
  <Notes>1</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Parallax</vt:lpstr>
      <vt:lpstr>      Title - Electviz Election Data Visualization For Media</vt:lpstr>
      <vt:lpstr>INTRODUCTION</vt:lpstr>
      <vt:lpstr>Objectives</vt:lpstr>
      <vt:lpstr>   Problem Statement</vt:lpstr>
      <vt:lpstr>Dashboard Snapshots (This helps in understanding the national results)</vt:lpstr>
      <vt:lpstr>ELECTION SUMMARY</vt:lpstr>
      <vt:lpstr> </vt:lpstr>
      <vt:lpstr>Pre-Election Opinion Polls (This shows public perception before results)</vt:lpstr>
      <vt:lpstr>Insights &amp;Findings</vt:lpstr>
      <vt:lpstr>Future Scope &amp; Features</vt:lpstr>
      <vt:lpstr>Conclusion</vt:lpstr>
      <vt:lpstr> THANKYOU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OSHIN PAUL</dc:creator>
  <cp:lastModifiedBy>OSHIN PAUL</cp:lastModifiedBy>
  <cp:revision>4</cp:revision>
  <dcterms:created xsi:type="dcterms:W3CDTF">2025-10-31T05:22:21Z</dcterms:created>
  <dcterms:modified xsi:type="dcterms:W3CDTF">2025-11-03T14:42:34Z</dcterms:modified>
</cp:coreProperties>
</file>

<file path=docProps/thumbnail.jpeg>
</file>